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1" r:id="rId5"/>
    <p:sldId id="260" r:id="rId6"/>
    <p:sldId id="262" r:id="rId7"/>
    <p:sldId id="265" r:id="rId8"/>
    <p:sldId id="266" r:id="rId9"/>
    <p:sldId id="263" r:id="rId10"/>
    <p:sldId id="267" r:id="rId11"/>
    <p:sldId id="274" r:id="rId12"/>
    <p:sldId id="268" r:id="rId13"/>
    <p:sldId id="273" r:id="rId14"/>
    <p:sldId id="270" r:id="rId15"/>
    <p:sldId id="272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DBE47-77B7-442E-BFAF-D20008E24438}" v="849" dt="2020-12-01T14:22:2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4E281-C83F-4F96-A476-E6A3123AD429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4EFB-8E72-46FB-854E-A8A237473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2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03B9-030C-44A7-9919-E55CA8122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06047-DA89-4EE8-A1B0-99F3544AD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E078-004A-4CE0-AC14-40AEB2A5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FEC4-D372-4295-A6B4-87E91103A454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FA05B-8C4E-4B63-82BB-A8716D9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A495-99AE-4306-800B-E17FDE92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17C7-879F-40E9-845E-C21862FD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35776-2E74-4B96-9B21-7D96B5F2A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1644-C67F-4176-BA9B-BC34FABF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13A8-2AF6-4D0C-AE5B-599ACC8EDC8E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401D3-E141-4AA3-BE1F-929B6367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7166-B76E-44B0-AF41-6EF51D82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C4433-7422-4D5F-B2ED-87D78D08B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3A3FC-A54B-4484-A610-E3BB24318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423C-94EC-45B9-AD5E-7F1F407F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5D0AA-93D5-4FC5-9740-0DEEF3B6C371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3F229-FC4D-4DD6-86AF-BF0BAE2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E35FA-8194-4473-9571-13E8453E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2BDE-857A-45BD-83CE-D055D21D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5332-AD26-4528-A775-C7588837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8F16-6B23-4D05-829B-7FA71D09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6E225-3DDC-451C-AAB7-DF9AE4698F06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7C493-0A3E-493C-88D9-5E2B7975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8140-0152-4E57-B288-6B1A5CC6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F5D9-688D-48EF-BEB4-11B5F95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F692-B39F-4E97-B7DC-22AD8CE1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A971-8548-48F9-8880-FC723F2D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53D5-0434-430E-B9B4-2AC70BC07D1A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46A0-17DF-48ED-B04F-B2B4E14E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EFE0-EAEC-4805-ABD9-2AB32E8F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65E-F1A9-4D65-A642-9CD7ECC4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093E-9ED9-4B39-9A4A-28DA5CE27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E562-6163-4A35-9762-5DF81F40E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6E5C7-8D16-486C-9F2A-79C26771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9F1F-2613-4361-B6FF-157C061086CA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A263C-7619-461A-963D-345E5B5A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6706-8FBC-4571-BA66-DC4F74E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3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95A5-2452-479F-9CD7-7C5306AD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EEA3B-0565-4D84-B6CB-50CEB018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5E26-1548-46D9-9324-92FB7A6B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643BF-DBE7-44AC-AE8C-0284D036C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D7135-1B1B-4235-8C70-75565AD9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00D9F-61EC-4B20-9C80-DBA4F4B8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4010-6E17-4AF9-8B99-77ADECA101C5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1C5E5-3122-4FDB-8EE6-1E6F4B1A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D9173-38EE-45E9-AB88-180225FD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C3C4-1227-4455-8541-057EFB85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CF9B-39BC-4E70-99C2-4CB324D3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AABF-9F3E-42BC-A9FE-71D8BCAA39D6}" type="datetime1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575-FCDF-4DE5-9740-7CA53281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E7C8-A43F-446E-B54E-D5C39AF8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EE76B-9F6C-488B-95E2-DD5A2627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3DD1-8BC1-4D33-BB60-D609D5B1E808}" type="datetime1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D970F-8984-49BE-916E-1413E1BA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E13F-5791-4AD4-9630-82BAF728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B918-98D1-4F63-8793-2C0EBB75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176F-8BB3-4C1B-AE81-6827D1F8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BCA95-1803-4642-9DCC-C1FCB7EB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F6FDB-3BD3-4D16-B5B4-89A08C5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253-A3B7-466C-9B6D-84E1BD3CE98C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88DF3-0350-4D36-8ED0-C00E797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13BCD-6AA0-420A-BFE2-DDF42571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F5CB-78F9-4F7F-8E92-2F2D6112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99C15-3269-432E-99B5-A8FD0194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FBDC0-32A0-40B0-BADF-366EF8FEC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B4F0D-3B23-4B4A-BC5D-618F7E69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E9C4-E160-44C4-AE16-BD75A685FD5C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6419-B093-4BE1-8983-5B2F305E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96D94-399B-4011-9B6E-039CC4CE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2E267-0091-4C91-9064-DCA3623A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D86D-B8FA-4A70-9979-5E862C46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F083-40E8-473C-8E23-BDA346EC8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793D-718C-4EB1-98F4-05F86D248901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5B08-952F-4C47-BEE0-6A60E9C3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A477-F574-4B51-B5C2-CB967E98A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1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E5A3-401F-42B5-AE22-99048D7D0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Simulate gravity wave propagation with MAGIC model, part1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6202B-C7C1-451D-BFB6-650DCA544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Jintai Li</a:t>
            </a:r>
          </a:p>
          <a:p>
            <a:r>
              <a:rPr lang="en-US" dirty="0"/>
              <a:t>Final project for</a:t>
            </a:r>
          </a:p>
          <a:p>
            <a:r>
              <a:rPr lang="en-US" dirty="0"/>
              <a:t>PHYS8715</a:t>
            </a:r>
          </a:p>
          <a:p>
            <a:r>
              <a:rPr lang="en-US" dirty="0"/>
              <a:t>November 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9937-12DF-43F3-9CD7-223D6914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95A5-7EA8-4FA7-B09C-E9AE3398B9A3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9A5A3-633A-499E-B51C-F24AABEE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E7C-17A4-4244-835F-726326D0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analytical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A8E44-CB63-45E5-A369-706DC6111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6" r="53966"/>
          <a:stretch/>
        </p:blipFill>
        <p:spPr>
          <a:xfrm>
            <a:off x="961781" y="2007909"/>
            <a:ext cx="4270095" cy="38046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EF5E50-3239-4B75-92BF-50C3B4536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2334" r="12910" b="2334"/>
          <a:stretch/>
        </p:blipFill>
        <p:spPr>
          <a:xfrm>
            <a:off x="5128182" y="1918322"/>
            <a:ext cx="3814630" cy="3592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CA65-E805-4D84-94FD-506011221268}"/>
              </a:ext>
            </a:extLst>
          </p:cNvPr>
          <p:cNvSpPr txBox="1"/>
          <p:nvPr/>
        </p:nvSpPr>
        <p:spPr>
          <a:xfrm>
            <a:off x="3996965" y="1548990"/>
            <a:ext cx="31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vertical velocity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A17EE-C0F4-4151-BCC5-27EAA49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1C87D-3AC6-4E78-B1D4-C936F9ADE8A7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7813F-BC00-4EB5-9978-F46729BA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F524-DF84-4FC9-85E8-A8CCC5F27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Simulating Gravity Waves </a:t>
            </a:r>
            <a:r>
              <a:rPr lang="en-US">
                <a:cs typeface="Calibri Light"/>
              </a:rPr>
              <a:t>Using the MAGIC Model, Part 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0B99F-692A-4729-9A66-836A51E1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7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Made By Will Youngblood</a:t>
            </a:r>
          </a:p>
          <a:p>
            <a:r>
              <a:rPr lang="en-US">
                <a:cs typeface="Calibri"/>
              </a:rPr>
              <a:t>Final Project</a:t>
            </a:r>
          </a:p>
          <a:p>
            <a:r>
              <a:rPr lang="en-US">
                <a:cs typeface="Calibri"/>
              </a:rPr>
              <a:t>PHYS 8750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ADB83-BBDD-46F8-9B77-B8BA92C3330C}"/>
              </a:ext>
            </a:extLst>
          </p:cNvPr>
          <p:cNvSpPr txBox="1"/>
          <p:nvPr/>
        </p:nvSpPr>
        <p:spPr>
          <a:xfrm>
            <a:off x="5053106" y="3551518"/>
            <a:ext cx="2257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Now with more </a:t>
            </a:r>
            <a:r>
              <a:rPr lang="en-US"/>
              <a:t>wind!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B15EA-4630-40F3-A6D8-7C6C2EE9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DF36-7D8D-476E-926A-89BB40652507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6EE0-DADF-4F30-91CB-27A2320A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8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C350-9FE1-46F4-92D3-87028380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 Change- Vertical Winds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AF19-8D40-491B-9018-78B3E6E44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-5400000">
            <a:off x="-2161309" y="4769716"/>
            <a:ext cx="10515600" cy="4351338"/>
          </a:xfrm>
        </p:spPr>
        <p:txBody>
          <a:bodyPr vert="eaVert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Instead of focusing on Temperature, let's change gears.  </a:t>
            </a:r>
          </a:p>
          <a:p>
            <a:r>
              <a:rPr lang="en-US" dirty="0">
                <a:cs typeface="Calibri"/>
              </a:rPr>
              <a:t>Temperature background set to a constant value.</a:t>
            </a:r>
          </a:p>
          <a:p>
            <a:r>
              <a:rPr lang="en-US" dirty="0">
                <a:cs typeface="Calibri"/>
              </a:rPr>
              <a:t>Add background winds that varies with altitude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AD75A74-9662-43F2-87C4-9CDE7C89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11474"/>
          <a:stretch/>
        </p:blipFill>
        <p:spPr>
          <a:xfrm>
            <a:off x="5884749" y="3692765"/>
            <a:ext cx="5949185" cy="1606465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7331EC8-8CB0-41C1-BEEF-D8E17D40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3" r="9206"/>
          <a:stretch/>
        </p:blipFill>
        <p:spPr>
          <a:xfrm>
            <a:off x="5965794" y="1550969"/>
            <a:ext cx="5734975" cy="1609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48C7D-4FB8-4285-A769-2B0305DD33A3}"/>
              </a:ext>
            </a:extLst>
          </p:cNvPr>
          <p:cNvSpPr txBox="1"/>
          <p:nvPr/>
        </p:nvSpPr>
        <p:spPr>
          <a:xfrm>
            <a:off x="6270812" y="5830047"/>
            <a:ext cx="67997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Fritts, D. C., and M. J. Alexander, Gravity wave dynamics</a:t>
            </a:r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and effects in the middle atmosphere, Rev. Geophys., 41(1), 1003,</a:t>
            </a:r>
            <a:endParaRPr lang="en-US" sz="160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doi:10.1029/2001RG000106, 2003.</a:t>
            </a: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7B02-DE46-4F53-A2B1-1EC61E8C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E69-EA69-4F74-A6BC-A12109169380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9942C-529E-4363-9BF4-2D837F82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6E93-187D-48D9-8542-F0D8CBA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 Change – Vertical Winds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BDDD919-6465-44B9-BD54-FBB0ABD3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2" y="1782788"/>
            <a:ext cx="7345082" cy="451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8551B-12ED-4533-927D-9B3C551786A4}"/>
              </a:ext>
            </a:extLst>
          </p:cNvPr>
          <p:cNvSpPr txBox="1"/>
          <p:nvPr/>
        </p:nvSpPr>
        <p:spPr>
          <a:xfrm>
            <a:off x="3827929" y="57628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Horizontal Distance (km)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9857-532D-40C7-83C9-9C45E6493A99}"/>
              </a:ext>
            </a:extLst>
          </p:cNvPr>
          <p:cNvSpPr txBox="1"/>
          <p:nvPr/>
        </p:nvSpPr>
        <p:spPr>
          <a:xfrm>
            <a:off x="9468223" y="3200400"/>
            <a:ext cx="246678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CF3B1-FECA-4912-BAA2-F0A7624A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D913-C79F-4492-B0B9-199FA3B3EDA8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B2DD1-C369-4EA2-BC3B-1FDE37BF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2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438-6CAA-40AA-86F1-924B6AA1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- Refraction</a:t>
            </a:r>
            <a:endParaRPr lang="en-US"/>
          </a:p>
        </p:txBody>
      </p:sp>
      <p:pic>
        <p:nvPicPr>
          <p:cNvPr id="5" name="Refraction (1)">
            <a:hlinkClick r:id="" action="ppaction://media"/>
            <a:extLst>
              <a:ext uri="{FF2B5EF4-FFF2-40B4-BE49-F238E27FC236}">
                <a16:creationId xmlns:a16="http://schemas.microsoft.com/office/drawing/2014/main" id="{5906B9C4-7851-4AFC-8405-AC8FE7723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1814" y="1690688"/>
            <a:ext cx="6742628" cy="41814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3519DA-69FE-4711-BB6F-34D4A913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C4DC-5200-4E56-BBA0-EDB0E1DD07FE}" type="datetime1">
              <a:rPr lang="en-US" smtClean="0"/>
              <a:t>12/1/2020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C6757-80ED-443C-9D92-7C548081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684D-5328-4D44-9473-72BD28C6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4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Compared to Heale and Snively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AB8F9-CD8E-45FF-B9E7-61EC5CFCEFF6}"/>
              </a:ext>
            </a:extLst>
          </p:cNvPr>
          <p:cNvSpPr txBox="1"/>
          <p:nvPr/>
        </p:nvSpPr>
        <p:spPr>
          <a:xfrm>
            <a:off x="8228105" y="5015753"/>
            <a:ext cx="51113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055A0FBB-32BA-415D-A223-DA589A35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75" y="1401485"/>
            <a:ext cx="3389651" cy="540721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1B678-8060-4319-9890-0B9E902B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DCC7-67A4-4B0E-93BC-5CB6CB5C676F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3DAB5-4922-405D-B388-A4AAF97B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7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438-6CAA-40AA-86F1-924B6AA1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- Reflection</a:t>
            </a:r>
            <a:endParaRPr lang="en-US" dirty="0">
              <a:cs typeface="Calibri Light"/>
            </a:endParaRPr>
          </a:p>
        </p:txBody>
      </p:sp>
      <p:pic>
        <p:nvPicPr>
          <p:cNvPr id="3" name="Test_Reflection1">
            <a:hlinkClick r:id="" action="ppaction://media"/>
            <a:extLst>
              <a:ext uri="{FF2B5EF4-FFF2-40B4-BE49-F238E27FC236}">
                <a16:creationId xmlns:a16="http://schemas.microsoft.com/office/drawing/2014/main" id="{D9B4718C-6CF4-44BE-8383-7C7BC2AB3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238" y="1439457"/>
            <a:ext cx="8148637" cy="50534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B341-565F-4D30-A4A9-23BF23F1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0E4D-D52A-47CC-9377-7CC3FEB5B1F4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B13AC-CBD0-4860-87E9-AF0A3288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684D-5328-4D44-9473-72BD28C6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07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Compared to Heale and Snively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AB8F9-CD8E-45FF-B9E7-61EC5CFCEFF6}"/>
              </a:ext>
            </a:extLst>
          </p:cNvPr>
          <p:cNvSpPr txBox="1"/>
          <p:nvPr/>
        </p:nvSpPr>
        <p:spPr>
          <a:xfrm>
            <a:off x="8287870" y="5053106"/>
            <a:ext cx="51113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Heale, C. J., and J. B. Snively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(2015), Gravity wave propagation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 vertically and horizontally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inhomogeneous background wind, J.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Geophys. Res. Atmos., 120, 5931–5950,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doi:10.1002/2015JD023505.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132ED7F-98CF-42EC-9BA6-748C156A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185" y="1214717"/>
            <a:ext cx="3459629" cy="551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5AB13A-364C-4EFB-89F1-5ED0FD82EB80}"/>
              </a:ext>
            </a:extLst>
          </p:cNvPr>
          <p:cNvSpPr txBox="1"/>
          <p:nvPr/>
        </p:nvSpPr>
        <p:spPr>
          <a:xfrm>
            <a:off x="839694" y="203498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Background wind goes against </a:t>
            </a:r>
            <a:r>
              <a:rPr lang="en-US" sz="2400">
                <a:cs typeface="Calibri"/>
              </a:rPr>
              <a:t>gradient -&gt;</a:t>
            </a:r>
            <a:endParaRPr lang="en-US" sz="2400" dirty="0"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ACDBA-929B-4DBD-A373-715CE667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DB44-88AD-4997-9D51-384808A5B281}" type="datetime1">
              <a:rPr lang="en-US" smtClean="0"/>
              <a:t>12/1/2020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E34D8-2F09-4DD8-B959-86B8E1CE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02AD4-9726-4D7D-B986-4F61EB61C417}"/>
              </a:ext>
            </a:extLst>
          </p:cNvPr>
          <p:cNvSpPr txBox="1"/>
          <p:nvPr/>
        </p:nvSpPr>
        <p:spPr>
          <a:xfrm>
            <a:off x="4395787" y="209550"/>
            <a:ext cx="340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is gravity wave?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529E7-673B-4359-9979-1D90B1C018D2}"/>
              </a:ext>
            </a:extLst>
          </p:cNvPr>
          <p:cNvSpPr txBox="1"/>
          <p:nvPr/>
        </p:nvSpPr>
        <p:spPr>
          <a:xfrm>
            <a:off x="727941" y="841972"/>
            <a:ext cx="107361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Gravity waves (GWs) are disturbances of the atmosphere that originate in the atmosphere</a:t>
            </a:r>
          </a:p>
          <a:p>
            <a:r>
              <a:rPr lang="en-US" sz="2400" dirty="0"/>
              <a:t>horizontal wavelengths of a few kilometers to a few thousand kilometers</a:t>
            </a:r>
          </a:p>
          <a:p>
            <a:r>
              <a:rPr lang="en-US" sz="2400" dirty="0"/>
              <a:t>vertical wavelengths of a few kilometers to tens of kilometers</a:t>
            </a:r>
          </a:p>
          <a:p>
            <a:r>
              <a:rPr lang="en-US" sz="2400" dirty="0"/>
              <a:t>Frequency of tens of minutes to ~10 hours.</a:t>
            </a:r>
          </a:p>
          <a:p>
            <a:r>
              <a:rPr lang="en-US" sz="2400" dirty="0"/>
              <a:t>The frequency, horizontal wavenumber and vertical wave number satisfy the following </a:t>
            </a:r>
            <a:r>
              <a:rPr lang="en-US" sz="2400" b="1" dirty="0">
                <a:solidFill>
                  <a:srgbClr val="FF0000"/>
                </a:solidFill>
              </a:rPr>
              <a:t>dispersion relation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ABD4-DE44-4DC7-AC50-0624244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99" y="3913267"/>
            <a:ext cx="2809143" cy="91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3AE43-182C-4E23-BBF5-D566DE78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20" y="5112899"/>
            <a:ext cx="2552700" cy="5810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5B1F8C-433F-45CC-90AA-8045E4F3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A0B4-F679-4ED4-8DBF-D899215AED06}" type="datetime1">
              <a:rPr lang="en-US" smtClean="0"/>
              <a:t>12/1/2020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15432-28F4-487A-B6EB-37532E83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/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Consider the 2-D situation, assume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, and ignore the 1/4H2 term, we can rewrite dispersion relation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Positive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 that the wave can propagate, while negative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indicates evanescence. For the certain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if the profile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negative below and above a region, while negative within, then the wave is ducted in the region.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blipFill>
                <a:blip r:embed="rId2"/>
                <a:stretch>
                  <a:fillRect l="-1129" t="-876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969A993-DCD1-45C3-BE34-B4F95B14E1BA}"/>
              </a:ext>
            </a:extLst>
          </p:cNvPr>
          <p:cNvSpPr txBox="1"/>
          <p:nvPr/>
        </p:nvSpPr>
        <p:spPr>
          <a:xfrm>
            <a:off x="4191785" y="150829"/>
            <a:ext cx="380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Theory of wave ducting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DE380-014E-41FB-9AC9-C9918EF4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05" y="974994"/>
            <a:ext cx="4991434" cy="490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A4449-7E1A-417F-987F-3A9422EC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71" y="4118261"/>
            <a:ext cx="2175883" cy="56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EDA9E-0242-4406-8ABA-59891E839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65" y="4969612"/>
            <a:ext cx="2498501" cy="661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CD7C5-BBE9-4A59-AE03-DC0371EB3746}"/>
              </a:ext>
            </a:extLst>
          </p:cNvPr>
          <p:cNvSpPr txBox="1"/>
          <p:nvPr/>
        </p:nvSpPr>
        <p:spPr>
          <a:xfrm>
            <a:off x="523358" y="4600280"/>
            <a:ext cx="541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this profile into the dispersion relation, we can 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F5074-0D0A-41B9-9650-8FD57ED1C63C}"/>
              </a:ext>
            </a:extLst>
          </p:cNvPr>
          <p:cNvSpPr txBox="1"/>
          <p:nvPr/>
        </p:nvSpPr>
        <p:spPr>
          <a:xfrm>
            <a:off x="8484125" y="5876174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8EF90-F025-4C96-A404-0E16DC757497}"/>
              </a:ext>
            </a:extLst>
          </p:cNvPr>
          <p:cNvSpPr txBox="1"/>
          <p:nvPr/>
        </p:nvSpPr>
        <p:spPr>
          <a:xfrm>
            <a:off x="523358" y="5631093"/>
            <a:ext cx="52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used to analytically predict the vertical propagation of the wave.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CDA917F-36F9-4FD7-BC61-8ABAEB15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E7E4-169A-4D87-A95A-A9E6AB76E116}" type="datetime1">
              <a:rPr lang="en-US" smtClean="0"/>
              <a:t>12/1/2020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0D077AF-846D-4DE7-95AB-DE760F6C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F253-A07C-4977-B215-F924EF212A69}"/>
              </a:ext>
            </a:extLst>
          </p:cNvPr>
          <p:cNvSpPr txBox="1"/>
          <p:nvPr/>
        </p:nvSpPr>
        <p:spPr>
          <a:xfrm>
            <a:off x="4579143" y="228600"/>
            <a:ext cx="3033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2485B-9AE1-401E-9713-B1E291222334}"/>
              </a:ext>
            </a:extLst>
          </p:cNvPr>
          <p:cNvSpPr txBox="1"/>
          <p:nvPr/>
        </p:nvSpPr>
        <p:spPr>
          <a:xfrm>
            <a:off x="1106871" y="751820"/>
            <a:ext cx="885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Helvetica Neue"/>
              </a:rPr>
              <a:t>The MAGIC (Model for Acoustic-Gravity wave Interactions and Coupling) is a 2-D model that solves the non-linear, fully compressible, Euler equations with the inclusion of two separately solved equations describing the effects of molecular and thermal conductivity.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46537-5EB7-4E3B-8DBC-4067D285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1755-937E-4FFD-BA18-A13C3D43F957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406EE-2062-40C9-80E3-E0CE5346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99DF-BD85-4F70-AA23-138C2A0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37" y="454219"/>
            <a:ext cx="8166903" cy="250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295C1-3107-438B-87B2-FCA30B3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57" y="3144915"/>
            <a:ext cx="8436011" cy="297478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CFC54-CDDD-4D75-ABC4-A00596C9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9C65-5758-46A7-B3EF-3B064647BD6C}" type="datetime1">
              <a:rPr lang="en-US" smtClean="0"/>
              <a:t>12/1/2020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A2A2B-6099-458C-9826-4830044B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E4123-2ECB-4739-97BA-3B0B993F5995}"/>
              </a:ext>
            </a:extLst>
          </p:cNvPr>
          <p:cNvSpPr txBox="1"/>
          <p:nvPr/>
        </p:nvSpPr>
        <p:spPr>
          <a:xfrm>
            <a:off x="1580225" y="541538"/>
            <a:ext cx="733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1-4 can be expressed in a conservation-law form in two dimensions: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47001-70F4-41E4-8ED1-73E0CD16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31" y="1427731"/>
            <a:ext cx="4953694" cy="2552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70CB8-2FB1-4EB4-B300-8EE4929EB578}"/>
              </a:ext>
            </a:extLst>
          </p:cNvPr>
          <p:cNvSpPr txBox="1"/>
          <p:nvPr/>
        </p:nvSpPr>
        <p:spPr>
          <a:xfrm>
            <a:off x="1580225" y="4144161"/>
            <a:ext cx="6458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simulated using </a:t>
            </a:r>
            <a:r>
              <a:rPr lang="en-US" b="1" dirty="0">
                <a:solidFill>
                  <a:srgbClr val="FF0000"/>
                </a:solidFill>
              </a:rPr>
              <a:t>finite volume scheme.</a:t>
            </a:r>
          </a:p>
          <a:p>
            <a:r>
              <a:rPr lang="en-US" dirty="0"/>
              <a:t>Boundary conditions:</a:t>
            </a:r>
          </a:p>
          <a:p>
            <a:r>
              <a:rPr lang="en-US" dirty="0"/>
              <a:t>1), free top</a:t>
            </a:r>
          </a:p>
          <a:p>
            <a:r>
              <a:rPr lang="en-US" dirty="0"/>
              <a:t>2), bounded bottom where the flux perpendicular to the </a:t>
            </a:r>
            <a:r>
              <a:rPr lang="en-US" dirty="0" err="1"/>
              <a:t>boundar</a:t>
            </a:r>
            <a:r>
              <a:rPr lang="en-US" dirty="0"/>
              <a:t> is zero</a:t>
            </a:r>
          </a:p>
          <a:p>
            <a:r>
              <a:rPr lang="en-US" dirty="0"/>
              <a:t>3), periodic sides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E145D-E6CE-4261-913C-BBCCABE0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A648-0BE2-433F-AA5C-D9F33AAA8058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376E7-7C08-424B-9707-567124E4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C31CD-C03B-4D08-AAA1-74FB570AA25D}"/>
              </a:ext>
            </a:extLst>
          </p:cNvPr>
          <p:cNvSpPr txBox="1"/>
          <p:nvPr/>
        </p:nvSpPr>
        <p:spPr>
          <a:xfrm>
            <a:off x="4766820" y="131975"/>
            <a:ext cx="265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0883-F9CB-424C-A059-AB9413AB9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4"/>
          <a:stretch/>
        </p:blipFill>
        <p:spPr>
          <a:xfrm>
            <a:off x="2273640" y="1482042"/>
            <a:ext cx="7959639" cy="128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34F64-5BAD-41A7-9CF7-5C19A6FE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" y="4682099"/>
            <a:ext cx="11456830" cy="60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A08A8-57A7-4858-8506-AE9393084D05}"/>
              </a:ext>
            </a:extLst>
          </p:cNvPr>
          <p:cNvSpPr txBox="1"/>
          <p:nvPr/>
        </p:nvSpPr>
        <p:spPr>
          <a:xfrm>
            <a:off x="584462" y="883953"/>
            <a:ext cx="31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68596-6D27-4DC4-97AE-509E7EA625A9}"/>
              </a:ext>
            </a:extLst>
          </p:cNvPr>
          <p:cNvSpPr txBox="1"/>
          <p:nvPr/>
        </p:nvSpPr>
        <p:spPr>
          <a:xfrm>
            <a:off x="626882" y="2991001"/>
            <a:ext cx="375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wave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4D5FF-CA6C-4B40-98FB-DBE9BDED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4" y="3244662"/>
            <a:ext cx="5015871" cy="118377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A1C2D-5A75-46EB-9EEB-28ABB9C6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0DB6-6E1E-48B3-8B57-C68E6F361169}" type="datetime1">
              <a:rPr lang="en-US" smtClean="0"/>
              <a:t>12/1/2020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0155C-8941-4AA1-9061-42862996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5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D6E0B-6546-48D8-833C-2167421C5404}"/>
              </a:ext>
            </a:extLst>
          </p:cNvPr>
          <p:cNvSpPr txBox="1"/>
          <p:nvPr/>
        </p:nvSpPr>
        <p:spPr>
          <a:xfrm>
            <a:off x="3607324" y="226243"/>
            <a:ext cx="497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background atmosphere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B7F5-7047-4213-8A5E-62B66DFA8B67}"/>
              </a:ext>
            </a:extLst>
          </p:cNvPr>
          <p:cNvSpPr txBox="1"/>
          <p:nvPr/>
        </p:nvSpPr>
        <p:spPr>
          <a:xfrm>
            <a:off x="672783" y="1236880"/>
            <a:ext cx="53229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background wind is set to zero to simplify the problem.</a:t>
            </a:r>
          </a:p>
          <a:p>
            <a:r>
              <a:rPr lang="en-US" sz="2400" dirty="0"/>
              <a:t>The temperature profile is obtained for 15 June 2001, at noon local time, and latitude -11° and longitude 131° (following Snively and </a:t>
            </a:r>
            <a:r>
              <a:rPr lang="en-US" sz="2400" dirty="0" err="1"/>
              <a:t>Pasko</a:t>
            </a:r>
            <a:r>
              <a:rPr lang="en-US" sz="2400" dirty="0"/>
              <a:t>, 2008). The N2 profile is shown as dashed line.</a:t>
            </a:r>
          </a:p>
          <a:p>
            <a:endParaRPr lang="en-US" sz="2400" dirty="0"/>
          </a:p>
          <a:p>
            <a:r>
              <a:rPr lang="en-US" sz="2400" dirty="0"/>
              <a:t>There are two regions where ducting could happen. One near ~40 km, one near ~120 km. The analytical profiles for the two regions of ducting are shown as solid lines.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305FF-45A7-43D9-A622-E2422E31869F}"/>
              </a:ext>
            </a:extLst>
          </p:cNvPr>
          <p:cNvSpPr txBox="1"/>
          <p:nvPr/>
        </p:nvSpPr>
        <p:spPr>
          <a:xfrm>
            <a:off x="8436991" y="6129075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5C940-70D3-46DB-8257-DC51804C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61" y="914399"/>
            <a:ext cx="5523455" cy="4732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B940-B4B6-4C80-8914-BF7711F5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DE20-2A30-41FC-9A14-49FC765FD125}" type="datetime1">
              <a:rPr lang="en-US" smtClean="0"/>
              <a:t>12/1/2020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D8773-A805-4859-B6D9-AD73863A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6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5AB371-CE8E-402A-A3A4-5628C229702D}"/>
              </a:ext>
            </a:extLst>
          </p:cNvPr>
          <p:cNvSpPr txBox="1"/>
          <p:nvPr/>
        </p:nvSpPr>
        <p:spPr>
          <a:xfrm>
            <a:off x="5740925" y="292232"/>
            <a:ext cx="27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pic>
        <p:nvPicPr>
          <p:cNvPr id="7" name="Duct1">
            <a:hlinkClick r:id="" action="ppaction://media"/>
            <a:extLst>
              <a:ext uri="{FF2B5EF4-FFF2-40B4-BE49-F238E27FC236}">
                <a16:creationId xmlns:a16="http://schemas.microsoft.com/office/drawing/2014/main" id="{8EF717CE-B4BF-4B68-9188-CAFA12754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308" y="753897"/>
            <a:ext cx="9849028" cy="55771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7DE4D-4A71-451C-9906-3EC60C13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4B4F-8196-4617-9B78-02F4BA286548}" type="datetime1">
              <a:rPr lang="en-US" smtClean="0"/>
              <a:t>12/1/2020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23F80-78A7-4FA7-A3D0-3ECBB94E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690</Words>
  <Application>Microsoft Office PowerPoint</Application>
  <PresentationFormat>Widescreen</PresentationFormat>
  <Paragraphs>109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Helvetica Neue</vt:lpstr>
      <vt:lpstr>Arial</vt:lpstr>
      <vt:lpstr>Calibri</vt:lpstr>
      <vt:lpstr>Calibri Light</vt:lpstr>
      <vt:lpstr>Cambria Math</vt:lpstr>
      <vt:lpstr>Office Theme</vt:lpstr>
      <vt:lpstr>Simulate gravity wave propagation with MAGIC model, part1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with analytical solution</vt:lpstr>
      <vt:lpstr>Simulating Gravity Waves Using the MAGIC Model, Part 2</vt:lpstr>
      <vt:lpstr>Background Change- Vertical Winds</vt:lpstr>
      <vt:lpstr>Background Change – Vertical Winds</vt:lpstr>
      <vt:lpstr>Results - Refraction</vt:lpstr>
      <vt:lpstr>Compared to Heale and Snively</vt:lpstr>
      <vt:lpstr>Results - Reflection</vt:lpstr>
      <vt:lpstr>Compared to Heale and Snively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 gravity wave propagation with MAGIC model</dc:title>
  <dc:creator>Jintai Li</dc:creator>
  <cp:lastModifiedBy>Jintai Li</cp:lastModifiedBy>
  <cp:revision>170</cp:revision>
  <dcterms:created xsi:type="dcterms:W3CDTF">2020-11-12T02:01:29Z</dcterms:created>
  <dcterms:modified xsi:type="dcterms:W3CDTF">2020-12-01T14:47:19Z</dcterms:modified>
</cp:coreProperties>
</file>